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0" r:id="rId3"/>
    <p:sldId id="259" r:id="rId4"/>
    <p:sldId id="261" r:id="rId5"/>
    <p:sldId id="363" r:id="rId6"/>
    <p:sldId id="262" r:id="rId7"/>
    <p:sldId id="263" r:id="rId8"/>
    <p:sldId id="268" r:id="rId9"/>
    <p:sldId id="264" r:id="rId10"/>
    <p:sldId id="266" r:id="rId11"/>
    <p:sldId id="453" r:id="rId12"/>
    <p:sldId id="267" r:id="rId13"/>
    <p:sldId id="279" r:id="rId14"/>
    <p:sldId id="281" r:id="rId15"/>
    <p:sldId id="280" r:id="rId16"/>
    <p:sldId id="269" r:id="rId17"/>
    <p:sldId id="446" r:id="rId18"/>
    <p:sldId id="413" r:id="rId19"/>
    <p:sldId id="447" r:id="rId20"/>
    <p:sldId id="307" r:id="rId21"/>
    <p:sldId id="448" r:id="rId22"/>
    <p:sldId id="450" r:id="rId23"/>
    <p:sldId id="451" r:id="rId24"/>
    <p:sldId id="452" r:id="rId25"/>
    <p:sldId id="270" r:id="rId26"/>
    <p:sldId id="282" r:id="rId27"/>
    <p:sldId id="283" r:id="rId28"/>
    <p:sldId id="284" r:id="rId29"/>
    <p:sldId id="332" r:id="rId30"/>
    <p:sldId id="333" r:id="rId31"/>
    <p:sldId id="334" r:id="rId32"/>
    <p:sldId id="335" r:id="rId33"/>
    <p:sldId id="336" r:id="rId34"/>
    <p:sldId id="409" r:id="rId35"/>
    <p:sldId id="410" r:id="rId36"/>
    <p:sldId id="412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4" r:id="rId46"/>
    <p:sldId id="272" r:id="rId47"/>
    <p:sldId id="271" r:id="rId48"/>
    <p:sldId id="361" r:id="rId49"/>
    <p:sldId id="362" r:id="rId50"/>
    <p:sldId id="273" r:id="rId51"/>
    <p:sldId id="274" r:id="rId52"/>
    <p:sldId id="275" r:id="rId53"/>
    <p:sldId id="276" r:id="rId54"/>
    <p:sldId id="277" r:id="rId55"/>
    <p:sldId id="278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000" autoAdjust="0"/>
    <p:restoredTop sz="94660"/>
  </p:normalViewPr>
  <p:slideViewPr>
    <p:cSldViewPr snapToGrid="0">
      <p:cViewPr>
        <p:scale>
          <a:sx n="116" d="100"/>
          <a:sy n="116" d="100"/>
        </p:scale>
        <p:origin x="-1434" y="-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/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/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-1" fmla="*/ 282417 w 571820"/>
                  <a:gd name="connsiteY0-2" fmla="*/ 6349 h 1316717"/>
                  <a:gd name="connsiteX1-3" fmla="*/ 285910 w 571820"/>
                  <a:gd name="connsiteY1-4" fmla="*/ 3175 h 1316717"/>
                  <a:gd name="connsiteX2-5" fmla="*/ 287393 w 571820"/>
                  <a:gd name="connsiteY2-6" fmla="*/ 1827 h 1316717"/>
                  <a:gd name="connsiteX3-7" fmla="*/ 289403 w 571820"/>
                  <a:gd name="connsiteY3-8" fmla="*/ 0 h 1316717"/>
                  <a:gd name="connsiteX4-9" fmla="*/ 289403 w 571820"/>
                  <a:gd name="connsiteY4-10" fmla="*/ 6349 h 1316717"/>
                  <a:gd name="connsiteX5-11" fmla="*/ 309203 w 571820"/>
                  <a:gd name="connsiteY5-12" fmla="*/ 24345 h 1316717"/>
                  <a:gd name="connsiteX6-13" fmla="*/ 571820 w 571820"/>
                  <a:gd name="connsiteY6-14" fmla="*/ 658359 h 1316717"/>
                  <a:gd name="connsiteX7-15" fmla="*/ 309203 w 571820"/>
                  <a:gd name="connsiteY7-16" fmla="*/ 1292372 h 1316717"/>
                  <a:gd name="connsiteX8-17" fmla="*/ 289403 w 571820"/>
                  <a:gd name="connsiteY8-18" fmla="*/ 1310368 h 1316717"/>
                  <a:gd name="connsiteX9-19" fmla="*/ 289403 w 571820"/>
                  <a:gd name="connsiteY9-20" fmla="*/ 1316717 h 1316717"/>
                  <a:gd name="connsiteX10-21" fmla="*/ 287393 w 571820"/>
                  <a:gd name="connsiteY10-22" fmla="*/ 1314890 h 1316717"/>
                  <a:gd name="connsiteX11-23" fmla="*/ 285910 w 571820"/>
                  <a:gd name="connsiteY11-24" fmla="*/ 1313542 h 1316717"/>
                  <a:gd name="connsiteX12-25" fmla="*/ 282417 w 571820"/>
                  <a:gd name="connsiteY12-26" fmla="*/ 1316717 h 1316717"/>
                  <a:gd name="connsiteX13-27" fmla="*/ 282417 w 571820"/>
                  <a:gd name="connsiteY13-28" fmla="*/ 1310367 h 1316717"/>
                  <a:gd name="connsiteX14-29" fmla="*/ 262617 w 571820"/>
                  <a:gd name="connsiteY14-30" fmla="*/ 1292372 h 1316717"/>
                  <a:gd name="connsiteX15-31" fmla="*/ 0 w 571820"/>
                  <a:gd name="connsiteY15-32" fmla="*/ 658358 h 1316717"/>
                  <a:gd name="connsiteX16-33" fmla="*/ 262617 w 571820"/>
                  <a:gd name="connsiteY16-34" fmla="*/ 24345 h 1316717"/>
                  <a:gd name="connsiteX17-35" fmla="*/ 282417 w 571820"/>
                  <a:gd name="connsiteY17-36" fmla="*/ 6349 h 1316717"/>
                  <a:gd name="connsiteX0-37" fmla="*/ 262617 w 571820"/>
                  <a:gd name="connsiteY0-38" fmla="*/ 24345 h 1316717"/>
                  <a:gd name="connsiteX1-39" fmla="*/ 285910 w 571820"/>
                  <a:gd name="connsiteY1-40" fmla="*/ 3175 h 1316717"/>
                  <a:gd name="connsiteX2-41" fmla="*/ 287393 w 571820"/>
                  <a:gd name="connsiteY2-42" fmla="*/ 1827 h 1316717"/>
                  <a:gd name="connsiteX3-43" fmla="*/ 289403 w 571820"/>
                  <a:gd name="connsiteY3-44" fmla="*/ 0 h 1316717"/>
                  <a:gd name="connsiteX4-45" fmla="*/ 289403 w 571820"/>
                  <a:gd name="connsiteY4-46" fmla="*/ 6349 h 1316717"/>
                  <a:gd name="connsiteX5-47" fmla="*/ 309203 w 571820"/>
                  <a:gd name="connsiteY5-48" fmla="*/ 24345 h 1316717"/>
                  <a:gd name="connsiteX6-49" fmla="*/ 571820 w 571820"/>
                  <a:gd name="connsiteY6-50" fmla="*/ 658359 h 1316717"/>
                  <a:gd name="connsiteX7-51" fmla="*/ 309203 w 571820"/>
                  <a:gd name="connsiteY7-52" fmla="*/ 1292372 h 1316717"/>
                  <a:gd name="connsiteX8-53" fmla="*/ 289403 w 571820"/>
                  <a:gd name="connsiteY8-54" fmla="*/ 1310368 h 1316717"/>
                  <a:gd name="connsiteX9-55" fmla="*/ 289403 w 571820"/>
                  <a:gd name="connsiteY9-56" fmla="*/ 1316717 h 1316717"/>
                  <a:gd name="connsiteX10-57" fmla="*/ 287393 w 571820"/>
                  <a:gd name="connsiteY10-58" fmla="*/ 1314890 h 1316717"/>
                  <a:gd name="connsiteX11-59" fmla="*/ 285910 w 571820"/>
                  <a:gd name="connsiteY11-60" fmla="*/ 1313542 h 1316717"/>
                  <a:gd name="connsiteX12-61" fmla="*/ 282417 w 571820"/>
                  <a:gd name="connsiteY12-62" fmla="*/ 1316717 h 1316717"/>
                  <a:gd name="connsiteX13-63" fmla="*/ 282417 w 571820"/>
                  <a:gd name="connsiteY13-64" fmla="*/ 1310367 h 1316717"/>
                  <a:gd name="connsiteX14-65" fmla="*/ 262617 w 571820"/>
                  <a:gd name="connsiteY14-66" fmla="*/ 1292372 h 1316717"/>
                  <a:gd name="connsiteX15-67" fmla="*/ 0 w 571820"/>
                  <a:gd name="connsiteY15-68" fmla="*/ 658358 h 1316717"/>
                  <a:gd name="connsiteX16-69" fmla="*/ 262617 w 571820"/>
                  <a:gd name="connsiteY16-70" fmla="*/ 24345 h 1316717"/>
                  <a:gd name="connsiteX0-71" fmla="*/ 262617 w 571820"/>
                  <a:gd name="connsiteY0-72" fmla="*/ 24345 h 1316717"/>
                  <a:gd name="connsiteX1-73" fmla="*/ 285910 w 571820"/>
                  <a:gd name="connsiteY1-74" fmla="*/ 3175 h 1316717"/>
                  <a:gd name="connsiteX2-75" fmla="*/ 287393 w 571820"/>
                  <a:gd name="connsiteY2-76" fmla="*/ 1827 h 1316717"/>
                  <a:gd name="connsiteX3-77" fmla="*/ 289403 w 571820"/>
                  <a:gd name="connsiteY3-78" fmla="*/ 0 h 1316717"/>
                  <a:gd name="connsiteX4-79" fmla="*/ 309203 w 571820"/>
                  <a:gd name="connsiteY4-80" fmla="*/ 24345 h 1316717"/>
                  <a:gd name="connsiteX5-81" fmla="*/ 571820 w 571820"/>
                  <a:gd name="connsiteY5-82" fmla="*/ 658359 h 1316717"/>
                  <a:gd name="connsiteX6-83" fmla="*/ 309203 w 571820"/>
                  <a:gd name="connsiteY6-84" fmla="*/ 1292372 h 1316717"/>
                  <a:gd name="connsiteX7-85" fmla="*/ 289403 w 571820"/>
                  <a:gd name="connsiteY7-86" fmla="*/ 1310368 h 1316717"/>
                  <a:gd name="connsiteX8-87" fmla="*/ 289403 w 571820"/>
                  <a:gd name="connsiteY8-88" fmla="*/ 1316717 h 1316717"/>
                  <a:gd name="connsiteX9-89" fmla="*/ 287393 w 571820"/>
                  <a:gd name="connsiteY9-90" fmla="*/ 1314890 h 1316717"/>
                  <a:gd name="connsiteX10-91" fmla="*/ 285910 w 571820"/>
                  <a:gd name="connsiteY10-92" fmla="*/ 1313542 h 1316717"/>
                  <a:gd name="connsiteX11-93" fmla="*/ 282417 w 571820"/>
                  <a:gd name="connsiteY11-94" fmla="*/ 1316717 h 1316717"/>
                  <a:gd name="connsiteX12-95" fmla="*/ 282417 w 571820"/>
                  <a:gd name="connsiteY12-96" fmla="*/ 1310367 h 1316717"/>
                  <a:gd name="connsiteX13-97" fmla="*/ 262617 w 571820"/>
                  <a:gd name="connsiteY13-98" fmla="*/ 1292372 h 1316717"/>
                  <a:gd name="connsiteX14-99" fmla="*/ 0 w 571820"/>
                  <a:gd name="connsiteY14-100" fmla="*/ 658358 h 1316717"/>
                  <a:gd name="connsiteX15-101" fmla="*/ 262617 w 571820"/>
                  <a:gd name="connsiteY15-102" fmla="*/ 24345 h 1316717"/>
                  <a:gd name="connsiteX0-103" fmla="*/ 262617 w 571820"/>
                  <a:gd name="connsiteY0-104" fmla="*/ 22518 h 1314890"/>
                  <a:gd name="connsiteX1-105" fmla="*/ 285910 w 571820"/>
                  <a:gd name="connsiteY1-106" fmla="*/ 1348 h 1314890"/>
                  <a:gd name="connsiteX2-107" fmla="*/ 287393 w 571820"/>
                  <a:gd name="connsiteY2-108" fmla="*/ 0 h 1314890"/>
                  <a:gd name="connsiteX3-109" fmla="*/ 309203 w 571820"/>
                  <a:gd name="connsiteY3-110" fmla="*/ 22518 h 1314890"/>
                  <a:gd name="connsiteX4-111" fmla="*/ 571820 w 571820"/>
                  <a:gd name="connsiteY4-112" fmla="*/ 656532 h 1314890"/>
                  <a:gd name="connsiteX5-113" fmla="*/ 309203 w 571820"/>
                  <a:gd name="connsiteY5-114" fmla="*/ 1290545 h 1314890"/>
                  <a:gd name="connsiteX6-115" fmla="*/ 289403 w 571820"/>
                  <a:gd name="connsiteY6-116" fmla="*/ 1308541 h 1314890"/>
                  <a:gd name="connsiteX7-117" fmla="*/ 289403 w 571820"/>
                  <a:gd name="connsiteY7-118" fmla="*/ 1314890 h 1314890"/>
                  <a:gd name="connsiteX8-119" fmla="*/ 287393 w 571820"/>
                  <a:gd name="connsiteY8-120" fmla="*/ 1313063 h 1314890"/>
                  <a:gd name="connsiteX9-121" fmla="*/ 285910 w 571820"/>
                  <a:gd name="connsiteY9-122" fmla="*/ 1311715 h 1314890"/>
                  <a:gd name="connsiteX10-123" fmla="*/ 282417 w 571820"/>
                  <a:gd name="connsiteY10-124" fmla="*/ 1314890 h 1314890"/>
                  <a:gd name="connsiteX11-125" fmla="*/ 282417 w 571820"/>
                  <a:gd name="connsiteY11-126" fmla="*/ 1308540 h 1314890"/>
                  <a:gd name="connsiteX12-127" fmla="*/ 262617 w 571820"/>
                  <a:gd name="connsiteY12-128" fmla="*/ 1290545 h 1314890"/>
                  <a:gd name="connsiteX13-129" fmla="*/ 0 w 571820"/>
                  <a:gd name="connsiteY13-130" fmla="*/ 656531 h 1314890"/>
                  <a:gd name="connsiteX14-131" fmla="*/ 262617 w 571820"/>
                  <a:gd name="connsiteY14-132" fmla="*/ 22518 h 1314890"/>
                  <a:gd name="connsiteX0-133" fmla="*/ 262617 w 571820"/>
                  <a:gd name="connsiteY0-134" fmla="*/ 21170 h 1313542"/>
                  <a:gd name="connsiteX1-135" fmla="*/ 285910 w 571820"/>
                  <a:gd name="connsiteY1-136" fmla="*/ 0 h 1313542"/>
                  <a:gd name="connsiteX2-137" fmla="*/ 309203 w 571820"/>
                  <a:gd name="connsiteY2-138" fmla="*/ 21170 h 1313542"/>
                  <a:gd name="connsiteX3-139" fmla="*/ 571820 w 571820"/>
                  <a:gd name="connsiteY3-140" fmla="*/ 655184 h 1313542"/>
                  <a:gd name="connsiteX4-141" fmla="*/ 309203 w 571820"/>
                  <a:gd name="connsiteY4-142" fmla="*/ 1289197 h 1313542"/>
                  <a:gd name="connsiteX5-143" fmla="*/ 289403 w 571820"/>
                  <a:gd name="connsiteY5-144" fmla="*/ 1307193 h 1313542"/>
                  <a:gd name="connsiteX6-145" fmla="*/ 289403 w 571820"/>
                  <a:gd name="connsiteY6-146" fmla="*/ 1313542 h 1313542"/>
                  <a:gd name="connsiteX7-147" fmla="*/ 287393 w 571820"/>
                  <a:gd name="connsiteY7-148" fmla="*/ 1311715 h 1313542"/>
                  <a:gd name="connsiteX8-149" fmla="*/ 285910 w 571820"/>
                  <a:gd name="connsiteY8-150" fmla="*/ 1310367 h 1313542"/>
                  <a:gd name="connsiteX9-151" fmla="*/ 282417 w 571820"/>
                  <a:gd name="connsiteY9-152" fmla="*/ 1313542 h 1313542"/>
                  <a:gd name="connsiteX10-153" fmla="*/ 282417 w 571820"/>
                  <a:gd name="connsiteY10-154" fmla="*/ 1307192 h 1313542"/>
                  <a:gd name="connsiteX11-155" fmla="*/ 262617 w 571820"/>
                  <a:gd name="connsiteY11-156" fmla="*/ 1289197 h 1313542"/>
                  <a:gd name="connsiteX12-157" fmla="*/ 0 w 571820"/>
                  <a:gd name="connsiteY12-158" fmla="*/ 655183 h 1313542"/>
                  <a:gd name="connsiteX13-159" fmla="*/ 262617 w 571820"/>
                  <a:gd name="connsiteY13-160" fmla="*/ 21170 h 1313542"/>
                  <a:gd name="connsiteX0-161" fmla="*/ 262617 w 571820"/>
                  <a:gd name="connsiteY0-162" fmla="*/ 21170 h 1313542"/>
                  <a:gd name="connsiteX1-163" fmla="*/ 285910 w 571820"/>
                  <a:gd name="connsiteY1-164" fmla="*/ 0 h 1313542"/>
                  <a:gd name="connsiteX2-165" fmla="*/ 309203 w 571820"/>
                  <a:gd name="connsiteY2-166" fmla="*/ 21170 h 1313542"/>
                  <a:gd name="connsiteX3-167" fmla="*/ 571820 w 571820"/>
                  <a:gd name="connsiteY3-168" fmla="*/ 655184 h 1313542"/>
                  <a:gd name="connsiteX4-169" fmla="*/ 309203 w 571820"/>
                  <a:gd name="connsiteY4-170" fmla="*/ 1289197 h 1313542"/>
                  <a:gd name="connsiteX5-171" fmla="*/ 289403 w 571820"/>
                  <a:gd name="connsiteY5-172" fmla="*/ 1307193 h 1313542"/>
                  <a:gd name="connsiteX6-173" fmla="*/ 289403 w 571820"/>
                  <a:gd name="connsiteY6-174" fmla="*/ 1313542 h 1313542"/>
                  <a:gd name="connsiteX7-175" fmla="*/ 287393 w 571820"/>
                  <a:gd name="connsiteY7-176" fmla="*/ 1311715 h 1313542"/>
                  <a:gd name="connsiteX8-177" fmla="*/ 285910 w 571820"/>
                  <a:gd name="connsiteY8-178" fmla="*/ 1310367 h 1313542"/>
                  <a:gd name="connsiteX9-179" fmla="*/ 282417 w 571820"/>
                  <a:gd name="connsiteY9-180" fmla="*/ 1313542 h 1313542"/>
                  <a:gd name="connsiteX10-181" fmla="*/ 262617 w 571820"/>
                  <a:gd name="connsiteY10-182" fmla="*/ 1289197 h 1313542"/>
                  <a:gd name="connsiteX11-183" fmla="*/ 0 w 571820"/>
                  <a:gd name="connsiteY11-184" fmla="*/ 655183 h 1313542"/>
                  <a:gd name="connsiteX12-185" fmla="*/ 262617 w 571820"/>
                  <a:gd name="connsiteY12-186" fmla="*/ 21170 h 1313542"/>
                  <a:gd name="connsiteX0-187" fmla="*/ 262617 w 571820"/>
                  <a:gd name="connsiteY0-188" fmla="*/ 21170 h 1313542"/>
                  <a:gd name="connsiteX1-189" fmla="*/ 285910 w 571820"/>
                  <a:gd name="connsiteY1-190" fmla="*/ 0 h 1313542"/>
                  <a:gd name="connsiteX2-191" fmla="*/ 309203 w 571820"/>
                  <a:gd name="connsiteY2-192" fmla="*/ 21170 h 1313542"/>
                  <a:gd name="connsiteX3-193" fmla="*/ 571820 w 571820"/>
                  <a:gd name="connsiteY3-194" fmla="*/ 655184 h 1313542"/>
                  <a:gd name="connsiteX4-195" fmla="*/ 309203 w 571820"/>
                  <a:gd name="connsiteY4-196" fmla="*/ 1289197 h 1313542"/>
                  <a:gd name="connsiteX5-197" fmla="*/ 289403 w 571820"/>
                  <a:gd name="connsiteY5-198" fmla="*/ 1307193 h 1313542"/>
                  <a:gd name="connsiteX6-199" fmla="*/ 289403 w 571820"/>
                  <a:gd name="connsiteY6-200" fmla="*/ 1313542 h 1313542"/>
                  <a:gd name="connsiteX7-201" fmla="*/ 287393 w 571820"/>
                  <a:gd name="connsiteY7-202" fmla="*/ 1311715 h 1313542"/>
                  <a:gd name="connsiteX8-203" fmla="*/ 285910 w 571820"/>
                  <a:gd name="connsiteY8-204" fmla="*/ 1310367 h 1313542"/>
                  <a:gd name="connsiteX9-205" fmla="*/ 262617 w 571820"/>
                  <a:gd name="connsiteY9-206" fmla="*/ 1289197 h 1313542"/>
                  <a:gd name="connsiteX10-207" fmla="*/ 0 w 571820"/>
                  <a:gd name="connsiteY10-208" fmla="*/ 655183 h 1313542"/>
                  <a:gd name="connsiteX11-209" fmla="*/ 262617 w 571820"/>
                  <a:gd name="connsiteY11-210" fmla="*/ 21170 h 1313542"/>
                  <a:gd name="connsiteX0-211" fmla="*/ 262617 w 571820"/>
                  <a:gd name="connsiteY0-212" fmla="*/ 21170 h 1313542"/>
                  <a:gd name="connsiteX1-213" fmla="*/ 285910 w 571820"/>
                  <a:gd name="connsiteY1-214" fmla="*/ 0 h 1313542"/>
                  <a:gd name="connsiteX2-215" fmla="*/ 309203 w 571820"/>
                  <a:gd name="connsiteY2-216" fmla="*/ 21170 h 1313542"/>
                  <a:gd name="connsiteX3-217" fmla="*/ 571820 w 571820"/>
                  <a:gd name="connsiteY3-218" fmla="*/ 655184 h 1313542"/>
                  <a:gd name="connsiteX4-219" fmla="*/ 309203 w 571820"/>
                  <a:gd name="connsiteY4-220" fmla="*/ 1289197 h 1313542"/>
                  <a:gd name="connsiteX5-221" fmla="*/ 289403 w 571820"/>
                  <a:gd name="connsiteY5-222" fmla="*/ 1307193 h 1313542"/>
                  <a:gd name="connsiteX6-223" fmla="*/ 289403 w 571820"/>
                  <a:gd name="connsiteY6-224" fmla="*/ 1313542 h 1313542"/>
                  <a:gd name="connsiteX7-225" fmla="*/ 287393 w 571820"/>
                  <a:gd name="connsiteY7-226" fmla="*/ 1311715 h 1313542"/>
                  <a:gd name="connsiteX8-227" fmla="*/ 262617 w 571820"/>
                  <a:gd name="connsiteY8-228" fmla="*/ 1289197 h 1313542"/>
                  <a:gd name="connsiteX9-229" fmla="*/ 0 w 571820"/>
                  <a:gd name="connsiteY9-230" fmla="*/ 655183 h 1313542"/>
                  <a:gd name="connsiteX10-231" fmla="*/ 262617 w 571820"/>
                  <a:gd name="connsiteY10-232" fmla="*/ 21170 h 1313542"/>
                  <a:gd name="connsiteX0-233" fmla="*/ 262617 w 571820"/>
                  <a:gd name="connsiteY0-234" fmla="*/ 21170 h 1313542"/>
                  <a:gd name="connsiteX1-235" fmla="*/ 285910 w 571820"/>
                  <a:gd name="connsiteY1-236" fmla="*/ 0 h 1313542"/>
                  <a:gd name="connsiteX2-237" fmla="*/ 309203 w 571820"/>
                  <a:gd name="connsiteY2-238" fmla="*/ 21170 h 1313542"/>
                  <a:gd name="connsiteX3-239" fmla="*/ 571820 w 571820"/>
                  <a:gd name="connsiteY3-240" fmla="*/ 655184 h 1313542"/>
                  <a:gd name="connsiteX4-241" fmla="*/ 309203 w 571820"/>
                  <a:gd name="connsiteY4-242" fmla="*/ 1289197 h 1313542"/>
                  <a:gd name="connsiteX5-243" fmla="*/ 289403 w 571820"/>
                  <a:gd name="connsiteY5-244" fmla="*/ 1307193 h 1313542"/>
                  <a:gd name="connsiteX6-245" fmla="*/ 289403 w 571820"/>
                  <a:gd name="connsiteY6-246" fmla="*/ 1313542 h 1313542"/>
                  <a:gd name="connsiteX7-247" fmla="*/ 262617 w 571820"/>
                  <a:gd name="connsiteY7-248" fmla="*/ 1289197 h 1313542"/>
                  <a:gd name="connsiteX8-249" fmla="*/ 0 w 571820"/>
                  <a:gd name="connsiteY8-250" fmla="*/ 655183 h 1313542"/>
                  <a:gd name="connsiteX9-251" fmla="*/ 262617 w 571820"/>
                  <a:gd name="connsiteY9-252" fmla="*/ 21170 h 1313542"/>
                  <a:gd name="connsiteX0-253" fmla="*/ 262617 w 571820"/>
                  <a:gd name="connsiteY0-254" fmla="*/ 21170 h 1364739"/>
                  <a:gd name="connsiteX1-255" fmla="*/ 285910 w 571820"/>
                  <a:gd name="connsiteY1-256" fmla="*/ 0 h 1364739"/>
                  <a:gd name="connsiteX2-257" fmla="*/ 309203 w 571820"/>
                  <a:gd name="connsiteY2-258" fmla="*/ 21170 h 1364739"/>
                  <a:gd name="connsiteX3-259" fmla="*/ 571820 w 571820"/>
                  <a:gd name="connsiteY3-260" fmla="*/ 655184 h 1364739"/>
                  <a:gd name="connsiteX4-261" fmla="*/ 309203 w 571820"/>
                  <a:gd name="connsiteY4-262" fmla="*/ 1289197 h 1364739"/>
                  <a:gd name="connsiteX5-263" fmla="*/ 289403 w 571820"/>
                  <a:gd name="connsiteY5-264" fmla="*/ 1307193 h 1364739"/>
                  <a:gd name="connsiteX6-265" fmla="*/ 177485 w 571820"/>
                  <a:gd name="connsiteY6-266" fmla="*/ 1364739 h 1364739"/>
                  <a:gd name="connsiteX7-267" fmla="*/ 262617 w 571820"/>
                  <a:gd name="connsiteY7-268" fmla="*/ 1289197 h 1364739"/>
                  <a:gd name="connsiteX8-269" fmla="*/ 0 w 571820"/>
                  <a:gd name="connsiteY8-270" fmla="*/ 655183 h 1364739"/>
                  <a:gd name="connsiteX9-271" fmla="*/ 262617 w 571820"/>
                  <a:gd name="connsiteY9-272" fmla="*/ 21170 h 1364739"/>
                  <a:gd name="connsiteX0-273" fmla="*/ 262617 w 571820"/>
                  <a:gd name="connsiteY0-274" fmla="*/ 21170 h 1364739"/>
                  <a:gd name="connsiteX1-275" fmla="*/ 285910 w 571820"/>
                  <a:gd name="connsiteY1-276" fmla="*/ 0 h 1364739"/>
                  <a:gd name="connsiteX2-277" fmla="*/ 309203 w 571820"/>
                  <a:gd name="connsiteY2-278" fmla="*/ 21170 h 1364739"/>
                  <a:gd name="connsiteX3-279" fmla="*/ 571820 w 571820"/>
                  <a:gd name="connsiteY3-280" fmla="*/ 655184 h 1364739"/>
                  <a:gd name="connsiteX4-281" fmla="*/ 309203 w 571820"/>
                  <a:gd name="connsiteY4-282" fmla="*/ 1289197 h 1364739"/>
                  <a:gd name="connsiteX5-283" fmla="*/ 285832 w 571820"/>
                  <a:gd name="connsiteY5-284" fmla="*/ 1311956 h 1364739"/>
                  <a:gd name="connsiteX6-285" fmla="*/ 177485 w 571820"/>
                  <a:gd name="connsiteY6-286" fmla="*/ 1364739 h 1364739"/>
                  <a:gd name="connsiteX7-287" fmla="*/ 262617 w 571820"/>
                  <a:gd name="connsiteY7-288" fmla="*/ 1289197 h 1364739"/>
                  <a:gd name="connsiteX8-289" fmla="*/ 0 w 571820"/>
                  <a:gd name="connsiteY8-290" fmla="*/ 655183 h 1364739"/>
                  <a:gd name="connsiteX9-291" fmla="*/ 262617 w 571820"/>
                  <a:gd name="connsiteY9-292" fmla="*/ 21170 h 1364739"/>
                  <a:gd name="connsiteX0-293" fmla="*/ 262617 w 571820"/>
                  <a:gd name="connsiteY0-294" fmla="*/ 21170 h 1311956"/>
                  <a:gd name="connsiteX1-295" fmla="*/ 285910 w 571820"/>
                  <a:gd name="connsiteY1-296" fmla="*/ 0 h 1311956"/>
                  <a:gd name="connsiteX2-297" fmla="*/ 309203 w 571820"/>
                  <a:gd name="connsiteY2-298" fmla="*/ 21170 h 1311956"/>
                  <a:gd name="connsiteX3-299" fmla="*/ 571820 w 571820"/>
                  <a:gd name="connsiteY3-300" fmla="*/ 655184 h 1311956"/>
                  <a:gd name="connsiteX4-301" fmla="*/ 309203 w 571820"/>
                  <a:gd name="connsiteY4-302" fmla="*/ 1289197 h 1311956"/>
                  <a:gd name="connsiteX5-303" fmla="*/ 285832 w 571820"/>
                  <a:gd name="connsiteY5-304" fmla="*/ 1311956 h 1311956"/>
                  <a:gd name="connsiteX6-305" fmla="*/ 262617 w 571820"/>
                  <a:gd name="connsiteY6-306" fmla="*/ 1289197 h 1311956"/>
                  <a:gd name="connsiteX7-307" fmla="*/ 0 w 571820"/>
                  <a:gd name="connsiteY7-308" fmla="*/ 655183 h 1311956"/>
                  <a:gd name="connsiteX8-309" fmla="*/ 262617 w 571820"/>
                  <a:gd name="connsiteY8-310" fmla="*/ 21170 h 131195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/>
              <p:cNvCxnSpPr/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/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/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/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/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/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/>
                <p:cNvCxnSpPr/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/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/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/>
          <p:cNvCxnSpPr/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45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t>11/9/2022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45" indent="-360045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45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135" indent="-360045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135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225" indent="-360045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verse.harvard.edu/api/access/datafile/:persistentId?persistentId=doi:10.7910/DVN/HG7NV7/EJ4WJO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eb of dots connected"/>
          <p:cNvPicPr>
            <a:picLocks noChangeAspect="1"/>
          </p:cNvPicPr>
          <p:nvPr/>
        </p:nvPicPr>
        <p:blipFill rotWithShape="1">
          <a:blip r:embed="rId2"/>
          <a:srcRect l="19699" r="746" b="1"/>
          <a:stretch>
            <a:fillRect/>
          </a:stretch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0" name="Rectangle 5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076325"/>
            <a:ext cx="12191999" cy="4705352"/>
          </a:xfrm>
          <a:prstGeom prst="rect">
            <a:avLst/>
          </a:prstGeom>
          <a:gradFill flip="none" rotWithShape="1">
            <a:gsLst>
              <a:gs pos="45000">
                <a:srgbClr val="000000">
                  <a:alpha val="35000"/>
                </a:srgbClr>
              </a:gs>
              <a:gs pos="55000">
                <a:srgbClr val="000000">
                  <a:alpha val="35000"/>
                </a:srgbClr>
              </a:gs>
              <a:gs pos="25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  <a:gs pos="75000">
                <a:srgbClr val="000000">
                  <a:alpha val="2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5852" y="2252663"/>
            <a:ext cx="10020298" cy="96523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Big data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5851" y="4113212"/>
            <a:ext cx="10020299" cy="107473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Phase - 1</a:t>
            </a:r>
          </a:p>
        </p:txBody>
      </p:sp>
      <p:cxnSp>
        <p:nvCxnSpPr>
          <p:cNvPr id="62" name="Straight Connector 61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000" dirty="0"/>
              <a:t>Query 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determine overall which type of delay (arrivals or departures) is the largest for </a:t>
            </a: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airports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5" name="Content Placeholder 4" descr="Tex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1920108"/>
            <a:ext cx="10287000" cy="4112391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71562-4681-4701-B624-57F30F004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/>
              <a:t>Query</a:t>
            </a:r>
            <a:r>
              <a:rPr lang="en-US" dirty="0"/>
              <a:t> </a:t>
            </a: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determine the three </a:t>
            </a:r>
            <a:r>
              <a:rPr lang="en-US" sz="2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airports</a:t>
            </a: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with the highest delay time (in hours)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14651-AA3C-487F-A6CE-7390FA32A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divide the result by 60, In order to get the results in hours we will then use the round function.</a:t>
            </a:r>
          </a:p>
          <a:p>
            <a:r>
              <a:rPr lang="en-US" dirty="0"/>
              <a:t>After that we will get the result in hours which can be used in the visualization process.</a:t>
            </a:r>
          </a:p>
          <a:p>
            <a:r>
              <a:rPr lang="en-US" dirty="0" err="1"/>
              <a:t>Arr_delay</a:t>
            </a:r>
            <a:r>
              <a:rPr lang="en-US" dirty="0"/>
              <a:t> = 12170428/60=202840.46</a:t>
            </a:r>
          </a:p>
          <a:p>
            <a:r>
              <a:rPr lang="en-US" dirty="0" err="1"/>
              <a:t>Dep_delay</a:t>
            </a:r>
            <a:r>
              <a:rPr lang="en-US" dirty="0"/>
              <a:t>=10419357/60=173655.95</a:t>
            </a:r>
          </a:p>
          <a:p>
            <a:r>
              <a:rPr lang="en-US" dirty="0"/>
              <a:t>In conclusion Arrival delay is more than that of Departure delay</a:t>
            </a:r>
          </a:p>
        </p:txBody>
      </p:sp>
    </p:spTree>
    <p:extLst>
      <p:ext uri="{BB962C8B-B14F-4D97-AF65-F5344CB8AC3E}">
        <p14:creationId xmlns:p14="http://schemas.microsoft.com/office/powerpoint/2010/main" val="2030593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1800" dirty="0"/>
              <a:t>Query</a:t>
            </a:r>
            <a:r>
              <a:rPr lang="en-US" dirty="0"/>
              <a:t> 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determine the three </a:t>
            </a:r>
            <a:r>
              <a:rPr lang="en-US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airports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with the highest delay time (in hours)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7" name="Content Placeholder 6" descr="Tex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214" y="1790700"/>
            <a:ext cx="9133222" cy="3978275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9500" y="209007"/>
            <a:ext cx="10026650" cy="1227908"/>
          </a:xfrm>
        </p:spPr>
        <p:txBody>
          <a:bodyPr>
            <a:normAutofit/>
          </a:bodyPr>
          <a:lstStyle/>
          <a:p>
            <a:r>
              <a:rPr lang="en-US" sz="2000" dirty="0"/>
              <a:t>Visualization- tool used tableau for year 1987.</a:t>
            </a:r>
            <a:br>
              <a:rPr lang="en-US" sz="2000" dirty="0"/>
            </a:b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determine the three </a:t>
            </a:r>
            <a:r>
              <a:rPr lang="en-US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carriers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with the highest delay time (in hours)</a:t>
            </a:r>
            <a:endParaRPr lang="en-US" sz="2000" dirty="0"/>
          </a:p>
        </p:txBody>
      </p:sp>
      <p:pic>
        <p:nvPicPr>
          <p:cNvPr id="5" name="Content Placeholder 4" descr="Chart, bar char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08" y="1541418"/>
            <a:ext cx="6760382" cy="4937760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9500" y="313510"/>
            <a:ext cx="10026650" cy="1353366"/>
          </a:xfrm>
        </p:spPr>
        <p:txBody>
          <a:bodyPr/>
          <a:lstStyle/>
          <a:p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determine overall which type of delay (arrivals or departures) is the largest for </a:t>
            </a:r>
            <a:r>
              <a:rPr lang="en-US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airports</a:t>
            </a:r>
            <a:b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5" name="Content Placeholder 4" descr="Graphical user interface, application, Word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57" y="1790700"/>
            <a:ext cx="4167052" cy="3978275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9500" y="561704"/>
            <a:ext cx="10026650" cy="1105172"/>
          </a:xfrm>
        </p:spPr>
        <p:txBody>
          <a:bodyPr/>
          <a:lstStyle/>
          <a:p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determine the three </a:t>
            </a:r>
            <a:r>
              <a:rPr lang="en-US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airports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with the highest delay time (in hours</a:t>
            </a:r>
            <a:endParaRPr lang="en-US" dirty="0"/>
          </a:p>
        </p:txBody>
      </p:sp>
      <p:pic>
        <p:nvPicPr>
          <p:cNvPr id="5" name="Content Placeholder 4" descr="Chart, bar char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105" y="1790700"/>
            <a:ext cx="5315911" cy="4152900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079500" y="736600"/>
            <a:ext cx="10026650" cy="939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079500" y="1841500"/>
            <a:ext cx="10026650" cy="3978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Shweta Sawant -  Year Assigned 2006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Downloaded the data from Harvard DATAVERSE 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2070" y="2308225"/>
            <a:ext cx="9540240" cy="34607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Creation of cluster</a:t>
            </a:r>
          </a:p>
        </p:txBody>
      </p:sp>
      <p:pic>
        <p:nvPicPr>
          <p:cNvPr id="4" name="Picture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500" y="1807210"/>
            <a:ext cx="10026650" cy="3943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Extraction of 2006,airports and carriers data to WINSCP Software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500" y="2868930"/>
            <a:ext cx="10026650" cy="30372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9510" y="531814"/>
            <a:ext cx="4457690" cy="1720850"/>
          </a:xfrm>
        </p:spPr>
        <p:txBody>
          <a:bodyPr anchor="ctr">
            <a:normAutofit/>
          </a:bodyPr>
          <a:lstStyle/>
          <a:p>
            <a:r>
              <a:rPr lang="en-US"/>
              <a:t>Project Members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54801" y="531814"/>
            <a:ext cx="4451347" cy="5691186"/>
          </a:xfrm>
        </p:spPr>
        <p:txBody>
          <a:bodyPr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Omkar Vartak –Year Assigned 1987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+mn-ea"/>
              </a:rPr>
              <a:t>Shweta Sawant –Year Assigned 2006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kavya </a:t>
            </a:r>
            <a:r>
              <a:rPr lang="en-US" dirty="0" err="1"/>
              <a:t>Nallajerla</a:t>
            </a:r>
            <a:r>
              <a:rPr lang="en-US" dirty="0"/>
              <a:t> –Year Assigned 1991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Sindhuja</a:t>
            </a:r>
            <a:r>
              <a:rPr lang="en-US" dirty="0"/>
              <a:t> </a:t>
            </a:r>
            <a:r>
              <a:rPr lang="en-US" dirty="0" err="1"/>
              <a:t>Pulwamati</a:t>
            </a:r>
            <a:r>
              <a:rPr lang="en-US"/>
              <a:t>-Year Assigned 2006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69" name="Straight Connector 68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 rot="5400000">
            <a:off x="5826000" y="1392239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web of dots connected"/>
          <p:cNvPicPr>
            <a:picLocks noChangeAspect="1"/>
          </p:cNvPicPr>
          <p:nvPr/>
        </p:nvPicPr>
        <p:blipFill rotWithShape="1">
          <a:blip r:embed="rId2"/>
          <a:srcRect t="15080" r="-1" b="15080"/>
          <a:stretch>
            <a:fillRect/>
          </a:stretch>
        </p:blipFill>
        <p:spPr>
          <a:xfrm>
            <a:off x="1079510" y="2784479"/>
            <a:ext cx="4825990" cy="23844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9500" y="580390"/>
            <a:ext cx="10026650" cy="504825"/>
          </a:xfrm>
        </p:spPr>
        <p:txBody>
          <a:bodyPr>
            <a:normAutofit/>
          </a:bodyPr>
          <a:lstStyle/>
          <a:p>
            <a:r>
              <a:rPr lang="en-US"/>
              <a:t>hdfs Commands</a:t>
            </a:r>
          </a:p>
        </p:txBody>
      </p:sp>
      <p:sp>
        <p:nvSpPr>
          <p:cNvPr id="7" name="TextBox 6"/>
          <p:cNvSpPr txBox="1"/>
          <p:nvPr/>
        </p:nvSpPr>
        <p:spPr>
          <a:xfrm flipH="1">
            <a:off x="893557" y="5892748"/>
            <a:ext cx="1002665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1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5615" y="2545715"/>
            <a:ext cx="9431655" cy="389064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Box 3"/>
          <p:cNvSpPr txBox="1"/>
          <p:nvPr/>
        </p:nvSpPr>
        <p:spPr>
          <a:xfrm>
            <a:off x="1098550" y="1212850"/>
            <a:ext cx="100787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Below commands were used:</a:t>
            </a:r>
          </a:p>
          <a:p>
            <a:r>
              <a:rPr lang="en-US"/>
              <a:t>1. hdfs dfs -mkdir -p /user/hive/warehouse</a:t>
            </a:r>
          </a:p>
          <a:p>
            <a:r>
              <a:rPr lang="en-US"/>
              <a:t>2. hdfs dfs -chmod g+w /user/hive/warehouse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9500" y="246380"/>
            <a:ext cx="10026650" cy="504825"/>
          </a:xfrm>
        </p:spPr>
        <p:txBody>
          <a:bodyPr>
            <a:normAutofit fontScale="90000"/>
          </a:bodyPr>
          <a:lstStyle/>
          <a:p>
            <a:r>
              <a:rPr lang="en-US"/>
              <a:t>WGET Commands in HADOOP FOR 2006 DATA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1012825" y="1170305"/>
            <a:ext cx="103162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wget https://dataverse.harvard.edu/file.xhtml?persistentId=doi:10.7910/DVN/HG7NV7/EPIFFT&amp;version=1.0/2006.csv.bz2</a:t>
            </a:r>
          </a:p>
        </p:txBody>
      </p:sp>
      <p:pic>
        <p:nvPicPr>
          <p:cNvPr id="32" name="Picture 3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500" y="2870835"/>
            <a:ext cx="10026650" cy="2818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9500" y="246380"/>
            <a:ext cx="10026650" cy="504825"/>
          </a:xfrm>
        </p:spPr>
        <p:txBody>
          <a:bodyPr>
            <a:normAutofit fontScale="90000"/>
          </a:bodyPr>
          <a:lstStyle/>
          <a:p>
            <a:r>
              <a:rPr lang="en-US"/>
              <a:t>WGET Commands in HADOOP FOR AIRPORTS DATA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1012825" y="1170305"/>
            <a:ext cx="103162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wget https://dataverse.harvard.edu/file.xhtml?persistentId=doi:10.7910/DVN/HG7NV7/XTPZZY&amp;version=1.0/airports.csv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7620635" y="39370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3" name="Picture 3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500" y="2674620"/>
            <a:ext cx="10026650" cy="281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9500" y="246380"/>
            <a:ext cx="10026650" cy="504825"/>
          </a:xfrm>
        </p:spPr>
        <p:txBody>
          <a:bodyPr>
            <a:normAutofit fontScale="90000"/>
          </a:bodyPr>
          <a:lstStyle/>
          <a:p>
            <a:r>
              <a:rPr lang="en-US"/>
              <a:t>WGET Commands in HADOOP FOR CARRIERS DATA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1012825" y="1170305"/>
            <a:ext cx="103162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wget https://dataverse.harvard.edu/file.xhtml?persistentId=doi:10.7910/DVN/HG7NV7/3NOQ6Q&amp;version=1.0/carriers.csv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7620635" y="39370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4" name="Picture 3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500" y="2696845"/>
            <a:ext cx="10026650" cy="2401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Vewing 2006, airports &amp; carriers data</a:t>
            </a:r>
          </a:p>
        </p:txBody>
      </p:sp>
      <p:pic>
        <p:nvPicPr>
          <p:cNvPr id="35" name="Picture 3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3890" y="1922780"/>
            <a:ext cx="8232140" cy="1223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Picture 3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552825" y="3451860"/>
            <a:ext cx="8047990" cy="1226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" y="4984750"/>
            <a:ext cx="8542020" cy="1579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9500" y="185103"/>
            <a:ext cx="10026650" cy="655637"/>
          </a:xfrm>
        </p:spPr>
        <p:txBody>
          <a:bodyPr>
            <a:normAutofit fontScale="90000"/>
          </a:bodyPr>
          <a:lstStyle/>
          <a:p>
            <a:r>
              <a:rPr lang="en-US" dirty="0">
                <a:sym typeface="+mn-ea"/>
              </a:rPr>
              <a:t>Creating 2006 Database and tables, Loading the data.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4994275" y="5768975"/>
            <a:ext cx="2195830" cy="65532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/>
              <a:t>2006 Table</a:t>
            </a:r>
          </a:p>
        </p:txBody>
      </p:sp>
      <p:pic>
        <p:nvPicPr>
          <p:cNvPr id="5" name="Picture 4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3190" y="1790700"/>
            <a:ext cx="9398000" cy="397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9500" y="164783"/>
            <a:ext cx="10026650" cy="655637"/>
          </a:xfrm>
        </p:spPr>
        <p:txBody>
          <a:bodyPr>
            <a:normAutofit fontScale="90000"/>
          </a:bodyPr>
          <a:lstStyle/>
          <a:p>
            <a:r>
              <a:rPr lang="en-US" dirty="0">
                <a:sym typeface="+mn-ea"/>
              </a:rPr>
              <a:t>Creating AIRPORTS Database and tables, Loading the data.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711065" y="4402455"/>
            <a:ext cx="2763520" cy="65532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/>
              <a:t>Airports Table</a:t>
            </a:r>
          </a:p>
        </p:txBody>
      </p:sp>
      <p:pic>
        <p:nvPicPr>
          <p:cNvPr id="7" name="Picture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500" y="1764665"/>
            <a:ext cx="10026650" cy="2468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9500" y="154623"/>
            <a:ext cx="10026650" cy="655637"/>
          </a:xfrm>
        </p:spPr>
        <p:txBody>
          <a:bodyPr>
            <a:normAutofit fontScale="90000"/>
          </a:bodyPr>
          <a:lstStyle/>
          <a:p>
            <a:r>
              <a:rPr lang="en-US" dirty="0">
                <a:sym typeface="+mn-ea"/>
              </a:rPr>
              <a:t>CreatingCARRIERS Database and tables, Loading the data.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714240" y="5490210"/>
            <a:ext cx="2763520" cy="50546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/>
              <a:t>Carriers Table</a:t>
            </a:r>
          </a:p>
        </p:txBody>
      </p:sp>
      <p:pic>
        <p:nvPicPr>
          <p:cNvPr id="3" name="Picture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250" y="1631950"/>
            <a:ext cx="11189970" cy="3058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1079500" y="67595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ym typeface="+mn-ea"/>
              </a:rPr>
              <a:t>Query to 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  <a:sym typeface="+mn-ea"/>
              </a:rPr>
              <a:t>determine the three airports with the highest delay time (in hours)</a:t>
            </a:r>
            <a:endParaRPr lang="en-US" sz="1800" dirty="0"/>
          </a:p>
        </p:txBody>
      </p:sp>
      <p:pic>
        <p:nvPicPr>
          <p:cNvPr id="54" name="Picture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9045" y="1790700"/>
            <a:ext cx="7146925" cy="397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ym typeface="+mn-ea"/>
              </a:rPr>
              <a:t>OUTPUT OF QUERY 1:</a:t>
            </a:r>
            <a:br>
              <a:rPr lang="en-US"/>
            </a:br>
            <a:endParaRPr lang="en-US"/>
          </a:p>
        </p:txBody>
      </p:sp>
      <p:pic>
        <p:nvPicPr>
          <p:cNvPr id="55" name="Picture 11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41805" y="4524375"/>
            <a:ext cx="9363710" cy="16478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</p:nvPr>
        </p:nvGraphicFramePr>
        <p:xfrm>
          <a:off x="1741805" y="1790700"/>
          <a:ext cx="9363710" cy="1821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4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45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33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52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Year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Origin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Total Delay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Airport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2006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ORD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22010.03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Chicago O'Hare International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2006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ATL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20654.33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William B Hartsfield-Atlanta Intl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2006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DFW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9556.8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Dallas-Fort Worth International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9500" y="736600"/>
            <a:ext cx="10026650" cy="939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9500" y="1841500"/>
            <a:ext cx="10026650" cy="3978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Omkar Vartak -  Year Assigned 1987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ym typeface="+mn-ea"/>
              </a:rPr>
              <a:t>QUERY TO determine the three carriers with the highest delay time (in hours)</a:t>
            </a:r>
            <a:endParaRPr lang="en-US"/>
          </a:p>
        </p:txBody>
      </p:sp>
      <p:pic>
        <p:nvPicPr>
          <p:cNvPr id="52" name="Picture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7620" y="1951990"/>
            <a:ext cx="9629140" cy="40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ym typeface="+mn-ea"/>
              </a:rPr>
              <a:t>OUTPUT OF QUERY 2:</a:t>
            </a:r>
            <a:br>
              <a:rPr lang="en-US"/>
            </a:br>
            <a:endParaRPr lang="en-US"/>
          </a:p>
        </p:txBody>
      </p:sp>
      <p:pic>
        <p:nvPicPr>
          <p:cNvPr id="53" name="Picture 9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65250" y="4355465"/>
            <a:ext cx="9566910" cy="17589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Content Placeholder 2"/>
          <p:cNvGraphicFramePr>
            <a:graphicFrameLocks noGrp="1"/>
          </p:cNvGraphicFramePr>
          <p:nvPr>
            <p:ph sz="half" idx="2"/>
          </p:nvPr>
        </p:nvGraphicFramePr>
        <p:xfrm>
          <a:off x="1364615" y="1801495"/>
          <a:ext cx="9568180" cy="1811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7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3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4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275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Year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Unique Carrier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Sum of Arr Delay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Sum of Dep Delay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Total delay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75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2006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WN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9230.63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25808.48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35039.11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75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2006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AA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12359.98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15249.83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27609.8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275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2006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UA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10681.13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14125.68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24806.8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ym typeface="+mn-ea"/>
              </a:rPr>
              <a:t>QUERY TO determine overall which type of delay (arrivals or departures) is the largest for airports</a:t>
            </a:r>
            <a:br>
              <a:rPr lang="en-US"/>
            </a:br>
            <a:endParaRPr lang="en-US"/>
          </a:p>
        </p:txBody>
      </p:sp>
      <p:pic>
        <p:nvPicPr>
          <p:cNvPr id="50" name="Picture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9325" y="2211070"/>
            <a:ext cx="8015605" cy="394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ym typeface="+mn-ea"/>
              </a:rPr>
              <a:t>OUTPUT OF QUERY 3:</a:t>
            </a:r>
            <a:br>
              <a:rPr lang="en-US"/>
            </a:br>
            <a:endParaRPr lang="en-US"/>
          </a:p>
        </p:txBody>
      </p:sp>
      <p:pic>
        <p:nvPicPr>
          <p:cNvPr id="51" name="Picture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79830" y="3998595"/>
            <a:ext cx="9925685" cy="17830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Content Placeholder 2"/>
          <p:cNvGraphicFramePr>
            <a:graphicFrameLocks noGrp="1"/>
          </p:cNvGraphicFramePr>
          <p:nvPr>
            <p:ph sz="half" idx="2"/>
          </p:nvPr>
        </p:nvGraphicFramePr>
        <p:xfrm>
          <a:off x="1180465" y="1790700"/>
          <a:ext cx="9925050" cy="178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7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1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89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66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704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Origin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Sum of Dep Delay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Sum of Arr Delay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Highest Delay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ORD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13634.08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11237.13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13634.08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ATL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11104.35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8569.6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11104.35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DFW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6295.88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7015.42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7015.42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ym typeface="+mn-ea"/>
              </a:rPr>
              <a:t>Visualization for year 2006</a:t>
            </a:r>
            <a:br>
              <a:rPr lang="en-US" dirty="0">
                <a:sym typeface="+mn-ea"/>
              </a:rPr>
            </a:b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  <a:sym typeface="+mn-ea"/>
              </a:rPr>
              <a:t>determine the three AIRPORTS with the highest delay time (in hours)</a:t>
            </a:r>
            <a:br>
              <a:rPr lang="en-US" dirty="0"/>
            </a:br>
            <a:endParaRPr lang="en-US"/>
          </a:p>
        </p:txBody>
      </p:sp>
      <p:pic>
        <p:nvPicPr>
          <p:cNvPr id="56" name="Picture 1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3490" y="2401570"/>
            <a:ext cx="5664835" cy="3110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ym typeface="+mn-ea"/>
              </a:rPr>
              <a:t>Visualization for year 2006</a:t>
            </a:r>
            <a:br>
              <a:rPr lang="en-US" dirty="0">
                <a:sym typeface="+mn-ea"/>
              </a:rPr>
            </a:b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  <a:sym typeface="+mn-ea"/>
              </a:rPr>
              <a:t>determine the three carriers with the highest delay time (in hours)</a:t>
            </a:r>
            <a:br>
              <a:rPr lang="en-US" dirty="0">
                <a:sym typeface="+mn-ea"/>
              </a:rPr>
            </a:br>
            <a:br>
              <a:rPr lang="en-US"/>
            </a:br>
            <a:endParaRPr lang="en-US"/>
          </a:p>
        </p:txBody>
      </p:sp>
      <p:pic>
        <p:nvPicPr>
          <p:cNvPr id="7" name="Picture 1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5305" y="2369820"/>
            <a:ext cx="6367780" cy="3649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ym typeface="+mn-ea"/>
              </a:rPr>
              <a:t>Visualization for year 2006</a:t>
            </a:r>
            <a:br>
              <a:rPr lang="en-US" dirty="0">
                <a:sym typeface="+mn-ea"/>
              </a:rPr>
            </a:b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  <a:sym typeface="+mn-ea"/>
              </a:rPr>
              <a:t>determine which type of delay is the largest  for AIRPORTS (in hours)</a:t>
            </a:r>
            <a:endParaRPr lang="en-US"/>
          </a:p>
        </p:txBody>
      </p:sp>
      <p:pic>
        <p:nvPicPr>
          <p:cNvPr id="59" name="Picture 1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1740" y="2363470"/>
            <a:ext cx="5738495" cy="3402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Kavya </a:t>
            </a:r>
            <a:r>
              <a:rPr lang="en-US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Nallajerla</a:t>
            </a:r>
            <a:endParaRPr lang="en-US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Assigned Year</a:t>
            </a:r>
          </a:p>
          <a:p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1991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CADEMY ENGRAVED LET PLAIN:1.0" panose="02000000000000000000" pitchFamily="2" charset="0"/>
              </a:rPr>
              <a:t>             Bigdata –Project-01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D19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</a:t>
            </a:r>
            <a:r>
              <a:rPr lang="en-US" sz="3200" i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Create keypair</a:t>
            </a:r>
          </a:p>
        </p:txBody>
      </p:sp>
      <p:pic>
        <p:nvPicPr>
          <p:cNvPr id="5" name="Content Placeholder 4" descr="A screenshot of a computer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33" y="1133383"/>
            <a:ext cx="7347537" cy="459221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i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Creating Cluster</a:t>
            </a:r>
          </a:p>
        </p:txBody>
      </p:sp>
      <p:pic>
        <p:nvPicPr>
          <p:cNvPr id="5" name="Content Placeholder 4" descr="A screenshot of a computer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28" y="1170954"/>
            <a:ext cx="7225748" cy="45160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Cluster</a:t>
            </a:r>
          </a:p>
        </p:txBody>
      </p:sp>
      <p:pic>
        <p:nvPicPr>
          <p:cNvPr id="5" name="Content Placeholder 4" descr="Graphical user interface, text, application, email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0" y="1790700"/>
            <a:ext cx="8222591" cy="4381500"/>
          </a:xfr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Rectangle 3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Freeform: Shape 4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Rectangle 4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810259" y="649480"/>
            <a:ext cx="6555347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AS Using Mac </a:t>
            </a:r>
            <a:r>
              <a:rPr lang="en-US" sz="2000" dirty="0" err="1"/>
              <a:t>Fetchingh</a:t>
            </a:r>
            <a:r>
              <a:rPr lang="en-US" sz="2000" dirty="0"/>
              <a:t> data With the help of  </a:t>
            </a:r>
            <a:r>
              <a:rPr lang="en-US" sz="2000" dirty="0" err="1"/>
              <a:t>Wget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 err="1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wget</a:t>
            </a:r>
            <a:r>
              <a:rPr lang="en-US" sz="200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  </a:t>
            </a:r>
            <a:r>
              <a:rPr lang="en-US" sz="2000" u="sng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  <a:hlinkClick r:id="rId2"/>
              </a:rPr>
              <a:t>https://dataverse.harvard.edu/api/access/datafile/:persistentId?persistentId=doi:10.7910/DVN/HG7NV7/EJ4WJO</a:t>
            </a:r>
            <a:r>
              <a:rPr lang="en-US" sz="200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  -O 1991.csv.bz2</a:t>
            </a:r>
            <a:r>
              <a:rPr lang="en-US" sz="2000" dirty="0"/>
              <a:t>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 After this we will extract the downloaded bz2 file using any extractor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bzip2 -d 1991.csv.bz2</a:t>
            </a:r>
            <a:endParaRPr lang="en-US" sz="200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62579" y="1011238"/>
            <a:ext cx="2969109" cy="655637"/>
          </a:xfrm>
        </p:spPr>
        <p:txBody>
          <a:bodyPr>
            <a:norm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Fetching Data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D19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Creating tables for the data </a:t>
            </a:r>
          </a:p>
        </p:txBody>
      </p:sp>
      <p:pic>
        <p:nvPicPr>
          <p:cNvPr id="9" name="Content Placeholder 8" descr="A picture containing letter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038" y="640080"/>
            <a:ext cx="7175326" cy="5578816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Displaying the Data using the limit function</a:t>
            </a:r>
          </a:p>
        </p:txBody>
      </p:sp>
      <p:pic>
        <p:nvPicPr>
          <p:cNvPr id="5" name="Content Placeholder 4" descr="Tabl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25" y="2135187"/>
            <a:ext cx="9601200" cy="3289300"/>
          </a:xfr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able&#10;&#10;Description automatically generated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8" r="14418" b="-1"/>
          <a:stretch>
            <a:fillRect/>
          </a:stretch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16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700">
                <a:solidFill>
                  <a:srgbClr val="FFFFFF"/>
                </a:solidFill>
              </a:rPr>
              <a:t>select count(*) from kavva 1991: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able&#10;&#10;Description automatically generated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26" b="-1"/>
          <a:stretch>
            <a:fillRect/>
          </a:stretch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17" name="Freeform: Shap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34473" y="2950387"/>
            <a:ext cx="3052293" cy="353140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normAutofit/>
          </a:bodyPr>
          <a:lstStyle/>
          <a:p>
            <a:pPr algn="r" fontAlgn="base">
              <a:lnSpc>
                <a:spcPct val="90000"/>
              </a:lnSpc>
              <a:spcAft>
                <a:spcPct val="0"/>
              </a:spcAft>
            </a:pPr>
            <a:r>
              <a:rPr lang="en-US" altLang="en-US" sz="2400" i="1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etermine the three carriers with the lowest delay time (in hours) for your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year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kumimoji="0" lang="en-US" altLang="en-US" sz="5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3700" b="0" i="1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         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60041" y="2767106"/>
            <a:ext cx="2880828" cy="307190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normAutofit/>
          </a:bodyPr>
          <a:lstStyle/>
          <a:p>
            <a:pPr marL="0" marR="0" lvl="0" indent="0" fontAlgn="base">
              <a:lnSpc>
                <a:spcPct val="90000"/>
              </a:lnSpc>
              <a:spcAft>
                <a:spcPct val="0"/>
              </a:spcAft>
              <a:buClrTx/>
              <a:buSzTx/>
            </a:pPr>
            <a:r>
              <a:rPr kumimoji="0" lang="en-US" altLang="en-US" b="0" i="1" u="none" strike="noStrike" kern="1200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 Determined 3 carriers with highest delay time </a:t>
            </a:r>
          </a:p>
        </p:txBody>
      </p:sp>
      <p:pic>
        <p:nvPicPr>
          <p:cNvPr id="5" name="Content Placeholder 4" descr="Tabl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28" y="1170954"/>
            <a:ext cx="7225748" cy="4516092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i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Queryto</a:t>
            </a:r>
            <a:r>
              <a:rPr lang="en-US" sz="2500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</a:t>
            </a:r>
            <a:r>
              <a:rPr lang="en-US" sz="2500" i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determine the three </a:t>
            </a:r>
            <a:r>
              <a:rPr lang="en-US" sz="2500" b="1" i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airports</a:t>
            </a:r>
            <a:r>
              <a:rPr lang="en-US" sz="2500" i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 with the highest delay time (in hours</a:t>
            </a:r>
            <a:r>
              <a:rPr lang="en-US" sz="250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)</a:t>
            </a:r>
            <a:endParaRPr lang="en-US" sz="25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Tabl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28" y="1170954"/>
            <a:ext cx="7225748" cy="451609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5" name="Content Placeholder 4" descr="Graphical user interface, application, tabl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515" y="1790700"/>
            <a:ext cx="6688620" cy="3978275"/>
          </a:xfr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Table View </a:t>
            </a:r>
          </a:p>
        </p:txBody>
      </p:sp>
      <p:pic>
        <p:nvPicPr>
          <p:cNvPr id="7" name="Content Placeholder 6" descr="Tabl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925" y="2332037"/>
            <a:ext cx="8051800" cy="2895600"/>
          </a:xfr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bar char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193461"/>
            <a:ext cx="10905066" cy="44710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Winscp</a:t>
            </a:r>
            <a:r>
              <a:rPr lang="en-US" dirty="0"/>
              <a:t> TO transfer files</a:t>
            </a:r>
          </a:p>
        </p:txBody>
      </p:sp>
      <p:pic>
        <p:nvPicPr>
          <p:cNvPr id="5" name="Content Placeholder 4" descr="A screenshot of a computer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1666875"/>
            <a:ext cx="7365297" cy="4467225"/>
          </a:xfr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SINDHUJA PULUMATI- YEAR 1996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LOADING THE EXCEL FILES IN PUTTY</a:t>
            </a:r>
          </a:p>
        </p:txBody>
      </p:sp>
      <p:pic>
        <p:nvPicPr>
          <p:cNvPr id="5" name="Content Placeholder 4" descr="Graphical user interface, tex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832" y="2253408"/>
            <a:ext cx="8279986" cy="3978275"/>
          </a:xfr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DISPLAYING THE DATA USING LIMIT</a:t>
            </a:r>
          </a:p>
        </p:txBody>
      </p:sp>
      <p:pic>
        <p:nvPicPr>
          <p:cNvPr id="5" name="Content Placeholder 4" descr="A picture containing tex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36" y="2744709"/>
            <a:ext cx="10056451" cy="2906943"/>
          </a:xfr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QUERY TO DETERMINE 3 AIRPORTS WITH HIGHEST DELAY</a:t>
            </a:r>
          </a:p>
        </p:txBody>
      </p:sp>
      <p:pic>
        <p:nvPicPr>
          <p:cNvPr id="9" name="Content Placeholder 8" descr="Tex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597" y="2121206"/>
            <a:ext cx="6306120" cy="3978275"/>
          </a:xfr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QUERY TO DETERMINE 3 CARRIERS WITH HIGHEST DELAY</a:t>
            </a:r>
          </a:p>
        </p:txBody>
      </p:sp>
      <p:pic>
        <p:nvPicPr>
          <p:cNvPr id="5" name="Content Placeholder 4" descr="Tex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064" y="2066122"/>
            <a:ext cx="6228981" cy="3978275"/>
          </a:xfr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QUERY TO DETERMINE OVERALL WHICH TYPE OF DELAY IS THE LARHEST CONTRIBUTOR</a:t>
            </a:r>
          </a:p>
        </p:txBody>
      </p:sp>
      <p:pic>
        <p:nvPicPr>
          <p:cNvPr id="5" name="Content Placeholder 4" descr="Tex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383" y="2187307"/>
            <a:ext cx="5921153" cy="3978275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 </a:t>
            </a:r>
            <a:r>
              <a:rPr lang="en-US" dirty="0" err="1"/>
              <a:t>Hdfs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2567836"/>
            <a:ext cx="10026650" cy="1177446"/>
          </a:xfrm>
        </p:spPr>
      </p:pic>
      <p:sp>
        <p:nvSpPr>
          <p:cNvPr id="7" name="TextBox 6"/>
          <p:cNvSpPr txBox="1"/>
          <p:nvPr/>
        </p:nvSpPr>
        <p:spPr>
          <a:xfrm flipH="1">
            <a:off x="1120252" y="4646243"/>
            <a:ext cx="10026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this we will extract the downloaded bz2 file using any extractor.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9500" y="475990"/>
            <a:ext cx="10026650" cy="1190886"/>
          </a:xfrm>
        </p:spPr>
        <p:txBody>
          <a:bodyPr/>
          <a:lstStyle/>
          <a:p>
            <a:r>
              <a:rPr lang="en-US" dirty="0"/>
              <a:t>Creating Database and tables, Loading the data. </a:t>
            </a:r>
          </a:p>
        </p:txBody>
      </p:sp>
      <p:pic>
        <p:nvPicPr>
          <p:cNvPr id="9" name="Content Placeholder 8" descr="Tex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50" y="1371600"/>
            <a:ext cx="9442450" cy="5192038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Displaying the Data using the limit function:-</a:t>
            </a:r>
          </a:p>
        </p:txBody>
      </p:sp>
      <p:pic>
        <p:nvPicPr>
          <p:cNvPr id="5" name="Content Placeholder 4" descr="A picture containing calendar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767" y="1950782"/>
            <a:ext cx="6554115" cy="3658111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Query 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determine the three </a:t>
            </a:r>
            <a:r>
              <a:rPr lang="en-US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carriers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with the highest delay time (in hours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/>
          </a:p>
        </p:txBody>
      </p:sp>
      <p:pic>
        <p:nvPicPr>
          <p:cNvPr id="5" name="Content Placeholder 4" descr="Tex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1562100"/>
            <a:ext cx="10026650" cy="4102100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eafVTI">
  <a:themeElements>
    <a:clrScheme name="AnalogousFromLightSeedRightStep">
      <a:dk1>
        <a:srgbClr val="000000"/>
      </a:dk1>
      <a:lt1>
        <a:srgbClr val="FFFFFF"/>
      </a:lt1>
      <a:dk2>
        <a:srgbClr val="413424"/>
      </a:dk2>
      <a:lt2>
        <a:srgbClr val="E2E5E8"/>
      </a:lt2>
      <a:accent1>
        <a:srgbClr val="D19651"/>
      </a:accent1>
      <a:accent2>
        <a:srgbClr val="A9A64F"/>
      </a:accent2>
      <a:accent3>
        <a:srgbClr val="90AB63"/>
      </a:accent3>
      <a:accent4>
        <a:srgbClr val="66B253"/>
      </a:accent4>
      <a:accent5>
        <a:srgbClr val="58B46B"/>
      </a:accent5>
      <a:accent6>
        <a:srgbClr val="53B28E"/>
      </a:accent6>
      <a:hlink>
        <a:srgbClr val="6283AA"/>
      </a:hlink>
      <a:folHlink>
        <a:srgbClr val="7F7F7F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875</Words>
  <Application>Microsoft Office PowerPoint</Application>
  <PresentationFormat>Widescreen</PresentationFormat>
  <Paragraphs>134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ACADEMY ENGRAVED LET PLAIN:1.0</vt:lpstr>
      <vt:lpstr>Arial</vt:lpstr>
      <vt:lpstr>Avenir Next LT Pro Light</vt:lpstr>
      <vt:lpstr>Calibri</vt:lpstr>
      <vt:lpstr>Rockwell Nova Light</vt:lpstr>
      <vt:lpstr>Times New Roman</vt:lpstr>
      <vt:lpstr>Wingdings</vt:lpstr>
      <vt:lpstr>LeafVTI</vt:lpstr>
      <vt:lpstr>Big data project</vt:lpstr>
      <vt:lpstr>Project Members</vt:lpstr>
      <vt:lpstr>PowerPoint Presentation</vt:lpstr>
      <vt:lpstr>Creating the Cluster</vt:lpstr>
      <vt:lpstr>Using Winscp TO transfer files</vt:lpstr>
      <vt:lpstr>Modify Hdfs</vt:lpstr>
      <vt:lpstr>Creating Database and tables, Loading the data. </vt:lpstr>
      <vt:lpstr>Displaying the Data using the limit function:-</vt:lpstr>
      <vt:lpstr>Query determine the three carriers with the highest delay time (in hours)</vt:lpstr>
      <vt:lpstr>Query determine overall which type of delay (arrivals or departures) is the largest for airports </vt:lpstr>
      <vt:lpstr>Query determine the three airports with the highest delay time (in hours)</vt:lpstr>
      <vt:lpstr>Query determine the three airports with the highest delay time (in hours)  </vt:lpstr>
      <vt:lpstr>Visualization- tool used tableau for year 1987. determine the three carriers with the highest delay time (in hours)</vt:lpstr>
      <vt:lpstr>determine overall which type of delay (arrivals or departures) is the largest for airports </vt:lpstr>
      <vt:lpstr>determine the three airports with the highest delay time (in hours</vt:lpstr>
      <vt:lpstr>PowerPoint Presentation</vt:lpstr>
      <vt:lpstr>Downloaded the data from Harvard DATAVERSE :</vt:lpstr>
      <vt:lpstr>Creation of cluster</vt:lpstr>
      <vt:lpstr>Extraction of 2006,airports and carriers data to WINSCP Software</vt:lpstr>
      <vt:lpstr>hdfs Commands</vt:lpstr>
      <vt:lpstr>WGET Commands in HADOOP FOR 2006 DATA    </vt:lpstr>
      <vt:lpstr>WGET Commands in HADOOP FOR AIRPORTS DATA    </vt:lpstr>
      <vt:lpstr>WGET Commands in HADOOP FOR CARRIERS DATA    </vt:lpstr>
      <vt:lpstr>Vewing 2006, airports &amp; carriers data</vt:lpstr>
      <vt:lpstr>Creating 2006 Database and tables, Loading the data.</vt:lpstr>
      <vt:lpstr>Creating AIRPORTS Database and tables, Loading the data.</vt:lpstr>
      <vt:lpstr>CreatingCARRIERS Database and tables, Loading the data.</vt:lpstr>
      <vt:lpstr>PowerPoint Presentation</vt:lpstr>
      <vt:lpstr>OUTPUT OF QUERY 1: </vt:lpstr>
      <vt:lpstr>QUERY TO determine the three carriers with the highest delay time (in hours)</vt:lpstr>
      <vt:lpstr>OUTPUT OF QUERY 2: </vt:lpstr>
      <vt:lpstr>QUERY TO determine overall which type of delay (arrivals or departures) is the largest for airports </vt:lpstr>
      <vt:lpstr>OUTPUT OF QUERY 3: </vt:lpstr>
      <vt:lpstr>Visualization for year 2006 determine the three AIRPORTS with the highest delay time (in hours) </vt:lpstr>
      <vt:lpstr>Visualization for year 2006 determine the three carriers with the highest delay time (in hours)  </vt:lpstr>
      <vt:lpstr>Visualization for year 2006 determine which type of delay is the largest  for AIRPORTS (in hours)</vt:lpstr>
      <vt:lpstr>             Bigdata –Project-01</vt:lpstr>
      <vt:lpstr>                     Create keypair</vt:lpstr>
      <vt:lpstr>                   Creating Cluster</vt:lpstr>
      <vt:lpstr>Fetching Data</vt:lpstr>
      <vt:lpstr>Creating tables for the data </vt:lpstr>
      <vt:lpstr>Displaying the Data using the limit function</vt:lpstr>
      <vt:lpstr>select count(*) from kavva 1991:</vt:lpstr>
      <vt:lpstr>Determine the three carriers with the lowest delay time (in hours) for your year            </vt:lpstr>
      <vt:lpstr> Determined 3 carriers with highest delay time </vt:lpstr>
      <vt:lpstr>Queryto  determine the three airports with the highest delay time (in hours)</vt:lpstr>
      <vt:lpstr> </vt:lpstr>
      <vt:lpstr>                             Table View </vt:lpstr>
      <vt:lpstr>PowerPoint Presentation</vt:lpstr>
      <vt:lpstr>SINDHUJA PULUMATI- YEAR 1996</vt:lpstr>
      <vt:lpstr>LOADING THE EXCEL FILES IN PUTTY</vt:lpstr>
      <vt:lpstr>DISPLAYING THE DATA USING LIMIT</vt:lpstr>
      <vt:lpstr>QUERY TO DETERMINE 3 AIRPORTS WITH HIGHEST DELAY</vt:lpstr>
      <vt:lpstr>QUERY TO DETERMINE 3 CARRIERS WITH HIGHEST DELAY</vt:lpstr>
      <vt:lpstr>QUERY TO DETERMINE OVERALL WHICH TYPE OF DELAY IS THE LARHEST CONTRIBUTOR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project</dc:title>
  <dc:creator>Vartak, Mr. Omkar Sharad</dc:creator>
  <cp:lastModifiedBy>Vartak, Mr. Omkar Sharad</cp:lastModifiedBy>
  <cp:revision>21</cp:revision>
  <dcterms:created xsi:type="dcterms:W3CDTF">2022-11-08T05:54:00Z</dcterms:created>
  <dcterms:modified xsi:type="dcterms:W3CDTF">2022-11-10T03:37:12Z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0044E5D967FD49BE84DF07424CCB3C6D</vt:lpwstr>
  </property>
  <property fmtid="{D5CDD505-2E9C-101B-9397-08002B2CF9AE}" pid="3" name="KSOProductBuildVer">
    <vt:lpwstr>1033-11.2.0.11214</vt:lpwstr>
  </property>
</Properties>
</file>